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59" r:id="rId5"/>
  </p:sldIdLst>
  <p:sldSz cx="18288000" cy="10287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Mangal" panose="02040503050203030202" pitchFamily="18" charset="0"/>
      <p:regular r:id="rId10"/>
      <p:bold r:id="rId11"/>
    </p:embeddedFont>
    <p:embeddedFont>
      <p:font typeface="Telegraf" panose="020B0604020202020204" charset="0"/>
      <p:regular r:id="rId12"/>
    </p:embeddedFont>
    <p:embeddedFont>
      <p:font typeface="Telegraf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1B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3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965" y="22399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3" name="Freeform 3"/>
          <p:cNvSpPr/>
          <p:nvPr/>
        </p:nvSpPr>
        <p:spPr>
          <a:xfrm rot="-779136">
            <a:off x="-3098569" y="-7869264"/>
            <a:ext cx="18355375" cy="14917914"/>
          </a:xfrm>
          <a:custGeom>
            <a:avLst/>
            <a:gdLst/>
            <a:ahLst/>
            <a:cxnLst/>
            <a:rect l="l" t="t" r="r" b="b"/>
            <a:pathLst>
              <a:path w="18355375" h="14917914">
                <a:moveTo>
                  <a:pt x="0" y="0"/>
                </a:moveTo>
                <a:lnTo>
                  <a:pt x="18355374" y="0"/>
                </a:lnTo>
                <a:lnTo>
                  <a:pt x="18355374" y="14917913"/>
                </a:lnTo>
                <a:lnTo>
                  <a:pt x="0" y="149179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779136">
            <a:off x="6702128" y="3382569"/>
            <a:ext cx="16497169" cy="13407699"/>
          </a:xfrm>
          <a:custGeom>
            <a:avLst/>
            <a:gdLst/>
            <a:ahLst/>
            <a:cxnLst/>
            <a:rect l="l" t="t" r="r" b="b"/>
            <a:pathLst>
              <a:path w="16497169" h="13407699">
                <a:moveTo>
                  <a:pt x="0" y="0"/>
                </a:moveTo>
                <a:lnTo>
                  <a:pt x="16497168" y="0"/>
                </a:lnTo>
                <a:lnTo>
                  <a:pt x="16497168" y="13407699"/>
                </a:lnTo>
                <a:lnTo>
                  <a:pt x="0" y="134076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4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028700" y="3234718"/>
            <a:ext cx="8320366" cy="4189023"/>
            <a:chOff x="0" y="104775"/>
            <a:chExt cx="11093821" cy="5585364"/>
          </a:xfrm>
        </p:grpSpPr>
        <p:sp>
          <p:nvSpPr>
            <p:cNvPr id="10" name="Freeform 10"/>
            <p:cNvSpPr/>
            <p:nvPr/>
          </p:nvSpPr>
          <p:spPr>
            <a:xfrm>
              <a:off x="0" y="4444977"/>
              <a:ext cx="8017562" cy="189506"/>
            </a:xfrm>
            <a:custGeom>
              <a:avLst/>
              <a:gdLst/>
              <a:ahLst/>
              <a:cxnLst/>
              <a:rect l="l" t="t" r="r" b="b"/>
              <a:pathLst>
                <a:path w="8017562" h="189506">
                  <a:moveTo>
                    <a:pt x="0" y="0"/>
                  </a:moveTo>
                  <a:lnTo>
                    <a:pt x="8017562" y="0"/>
                  </a:lnTo>
                  <a:lnTo>
                    <a:pt x="8017562" y="189506"/>
                  </a:lnTo>
                  <a:lnTo>
                    <a:pt x="0" y="18950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>
                <a:extLs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TextBox 11"/>
            <p:cNvSpPr txBox="1"/>
            <p:nvPr/>
          </p:nvSpPr>
          <p:spPr>
            <a:xfrm>
              <a:off x="0" y="5091684"/>
              <a:ext cx="10820400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3200" b="1" dirty="0">
                  <a:solidFill>
                    <a:srgbClr val="F4E7E7"/>
                  </a:solidFill>
                  <a:latin typeface="Telegraf"/>
                </a:rPr>
                <a:t>1</a:t>
              </a:r>
              <a:r>
                <a:rPr lang="en-US" sz="3200" b="1" baseline="30000" dirty="0">
                  <a:solidFill>
                    <a:srgbClr val="F4E7E7"/>
                  </a:solidFill>
                  <a:latin typeface="Telegraf"/>
                </a:rPr>
                <a:t>st</a:t>
              </a:r>
              <a:r>
                <a:rPr lang="en-US" sz="3200" b="1" dirty="0">
                  <a:solidFill>
                    <a:srgbClr val="F4E7E7"/>
                  </a:solidFill>
                  <a:latin typeface="Telegraf"/>
                </a:rPr>
                <a:t> INTERNAL TEST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4775"/>
              <a:ext cx="11093821" cy="4132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1999"/>
                </a:lnSpc>
              </a:pPr>
              <a:r>
                <a:rPr lang="en-US" sz="11999" dirty="0">
                  <a:solidFill>
                    <a:srgbClr val="F4E7E7"/>
                  </a:solidFill>
                  <a:latin typeface="Telegraf"/>
                </a:rPr>
                <a:t>DATA SCIENCE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997256" y="951025"/>
            <a:ext cx="8742964" cy="7702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81"/>
              </a:lnSpc>
              <a:spcBef>
                <a:spcPct val="0"/>
              </a:spcBef>
            </a:pPr>
            <a:r>
              <a:rPr lang="en-US" sz="2201" dirty="0">
                <a:solidFill>
                  <a:srgbClr val="F4E7E7"/>
                </a:solidFill>
                <a:latin typeface="Telegraf Bold"/>
              </a:rPr>
              <a:t>INTERNATIONAL INSTITUTE OF PROFESSIONAL STUDIES  DAVV INDORE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A88414D-A594-411A-9075-5463954E1A8A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959236"/>
            <a:ext cx="8001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E7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0477311">
            <a:off x="-1749031" y="3690672"/>
            <a:ext cx="13943102" cy="12193877"/>
          </a:xfrm>
          <a:custGeom>
            <a:avLst/>
            <a:gdLst/>
            <a:ahLst/>
            <a:cxnLst/>
            <a:rect l="l" t="t" r="r" b="b"/>
            <a:pathLst>
              <a:path w="13943102" h="12193877">
                <a:moveTo>
                  <a:pt x="0" y="0"/>
                </a:moveTo>
                <a:lnTo>
                  <a:pt x="13943103" y="0"/>
                </a:lnTo>
                <a:lnTo>
                  <a:pt x="13943103" y="12193877"/>
                </a:lnTo>
                <a:lnTo>
                  <a:pt x="0" y="12193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838200" y="952500"/>
            <a:ext cx="4123437" cy="97463"/>
          </a:xfrm>
          <a:custGeom>
            <a:avLst/>
            <a:gdLst/>
            <a:ahLst/>
            <a:cxnLst/>
            <a:rect l="l" t="t" r="r" b="b"/>
            <a:pathLst>
              <a:path w="5497916" h="129951">
                <a:moveTo>
                  <a:pt x="5497916" y="0"/>
                </a:moveTo>
                <a:lnTo>
                  <a:pt x="0" y="0"/>
                </a:lnTo>
                <a:lnTo>
                  <a:pt x="0" y="129950"/>
                </a:lnTo>
                <a:lnTo>
                  <a:pt x="5497916" y="129950"/>
                </a:lnTo>
                <a:lnTo>
                  <a:pt x="549791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B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2"/>
          <p:cNvSpPr/>
          <p:nvPr/>
        </p:nvSpPr>
        <p:spPr>
          <a:xfrm rot="682891">
            <a:off x="7931271" y="-4546787"/>
            <a:ext cx="12733730" cy="7593934"/>
          </a:xfrm>
          <a:custGeom>
            <a:avLst/>
            <a:gdLst/>
            <a:ahLst/>
            <a:cxnLst/>
            <a:rect l="l" t="t" r="r" b="b"/>
            <a:pathLst>
              <a:path w="12733730" h="7593934">
                <a:moveTo>
                  <a:pt x="0" y="0"/>
                </a:moveTo>
                <a:lnTo>
                  <a:pt x="12733730" y="0"/>
                </a:lnTo>
                <a:lnTo>
                  <a:pt x="12733730" y="7593934"/>
                </a:lnTo>
                <a:lnTo>
                  <a:pt x="0" y="75939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802341" y="1485900"/>
            <a:ext cx="15506700" cy="10292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500"/>
              </a:lnSpc>
            </a:pPr>
            <a:r>
              <a:rPr lang="en-US" sz="8000" b="1" dirty="0">
                <a:solidFill>
                  <a:srgbClr val="F4E7E7"/>
                </a:solidFill>
                <a:latin typeface="Telegraf"/>
              </a:rPr>
              <a:t>DATA PREPARATION</a:t>
            </a:r>
          </a:p>
          <a:p>
            <a:pPr>
              <a:lnSpc>
                <a:spcPts val="3500"/>
              </a:lnSpc>
            </a:pPr>
            <a:endParaRPr lang="en-US" sz="7200" dirty="0">
              <a:solidFill>
                <a:srgbClr val="F4E7E7"/>
              </a:solidFill>
              <a:latin typeface="Telegraf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80FB657-24C3-4D01-8ECC-FE78C74BB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1113" y="5372100"/>
            <a:ext cx="8582774" cy="6110785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08F2D0BA-8230-493A-A79C-6765E9920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113609"/>
              </p:ext>
            </p:extLst>
          </p:nvPr>
        </p:nvGraphicFramePr>
        <p:xfrm>
          <a:off x="914400" y="3341370"/>
          <a:ext cx="9872187" cy="47726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5818">
                  <a:extLst>
                    <a:ext uri="{9D8B030D-6E8A-4147-A177-3AD203B41FA5}">
                      <a16:colId xmlns:a16="http://schemas.microsoft.com/office/drawing/2014/main" val="3920498390"/>
                    </a:ext>
                  </a:extLst>
                </a:gridCol>
                <a:gridCol w="9046369">
                  <a:extLst>
                    <a:ext uri="{9D8B030D-6E8A-4147-A177-3AD203B41FA5}">
                      <a16:colId xmlns:a16="http://schemas.microsoft.com/office/drawing/2014/main" val="1854108193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ctr"/>
                      <a:r>
                        <a:rPr lang="en-GB" sz="2600" dirty="0">
                          <a:solidFill>
                            <a:schemeClr val="bg1"/>
                          </a:solidFill>
                          <a:latin typeface="Telegraf Bold" panose="020B0604020202020204" charset="0"/>
                        </a:rPr>
                        <a:t>1.</a:t>
                      </a:r>
                      <a:endParaRPr lang="en-IN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How to Add an Index Field Using R/Python 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15070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>
                          <a:solidFill>
                            <a:schemeClr val="bg1"/>
                          </a:solidFill>
                          <a:latin typeface="Telegraf Bold" panose="020B0604020202020204" charset="0"/>
                        </a:rPr>
                        <a:t>2.</a:t>
                      </a:r>
                      <a:endParaRPr lang="en-IN" sz="2600" dirty="0">
                        <a:solidFill>
                          <a:schemeClr val="bg1"/>
                        </a:solidFill>
                        <a:latin typeface="Telegraf Bold" panose="020B0604020202020204" charset="0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How to Change Misleading Field Values Using R/Python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127048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kumimoji="0" lang="en-GB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 3.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How to </a:t>
                      </a:r>
                      <a:r>
                        <a:rPr kumimoji="0" lang="en-GB" sz="2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Reexpress</a:t>
                      </a: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 Categorical Field Values Using R/Python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1667222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kumimoji="0" lang="en-GB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4.</a:t>
                      </a:r>
                      <a:r>
                        <a:rPr kumimoji="0" lang="en-GB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 </a:t>
                      </a:r>
                      <a:endParaRPr lang="en-IN" b="1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How to Standardise Numeric Fields Using R/Python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6235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kumimoji="0" lang="en-GB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5.</a:t>
                      </a:r>
                      <a:endParaRPr lang="en-IN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Telegraf"/>
                          <a:ea typeface="+mn-ea"/>
                          <a:cs typeface="+mn-cs"/>
                        </a:rPr>
                        <a:t>How to Identify Outliers Using R/Python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ts val="308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328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0111" b="-10111"/>
            </a:stretch>
          </a:blipFill>
        </p:spPr>
      </p:sp>
      <p:sp>
        <p:nvSpPr>
          <p:cNvPr id="4" name="Freeform 4"/>
          <p:cNvSpPr/>
          <p:nvPr/>
        </p:nvSpPr>
        <p:spPr>
          <a:xfrm rot="12689621">
            <a:off x="13016784" y="-576595"/>
            <a:ext cx="6920917" cy="4114800"/>
          </a:xfrm>
          <a:custGeom>
            <a:avLst/>
            <a:gdLst/>
            <a:ahLst/>
            <a:cxnLst/>
            <a:rect l="l" t="t" r="r" b="b"/>
            <a:pathLst>
              <a:path w="6920917" h="4114800">
                <a:moveTo>
                  <a:pt x="0" y="0"/>
                </a:moveTo>
                <a:lnTo>
                  <a:pt x="6920918" y="0"/>
                </a:lnTo>
                <a:lnTo>
                  <a:pt x="692091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1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CC0325-B53A-4938-B265-9710CC6A8D7E}"/>
              </a:ext>
            </a:extLst>
          </p:cNvPr>
          <p:cNvSpPr txBox="1"/>
          <p:nvPr/>
        </p:nvSpPr>
        <p:spPr>
          <a:xfrm>
            <a:off x="1447800" y="528332"/>
            <a:ext cx="8534400" cy="909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3080"/>
              </a:lnSpc>
              <a:defRPr/>
            </a:pPr>
            <a:r>
              <a:rPr lang="en-GB" sz="3600" b="1" dirty="0">
                <a:solidFill>
                  <a:schemeClr val="bg1"/>
                </a:solidFill>
                <a:latin typeface="Telegraf"/>
              </a:rPr>
              <a:t>How to Add an Index Field Using R/Python </a:t>
            </a:r>
            <a:endParaRPr lang="en-GB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12D6D9-B4B2-4EE4-8DB1-7B49143E28F8}"/>
              </a:ext>
            </a:extLst>
          </p:cNvPr>
          <p:cNvSpPr txBox="1"/>
          <p:nvPr/>
        </p:nvSpPr>
        <p:spPr>
          <a:xfrm>
            <a:off x="381000" y="1480806"/>
            <a:ext cx="10820400" cy="411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7E64EE-2A52-4F70-9344-69A21235565F}"/>
              </a:ext>
            </a:extLst>
          </p:cNvPr>
          <p:cNvSpPr/>
          <p:nvPr/>
        </p:nvSpPr>
        <p:spPr>
          <a:xfrm>
            <a:off x="1447800" y="1876254"/>
            <a:ext cx="15029443" cy="6443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import pandas as pd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Next, import the data set under the name </a:t>
            </a:r>
            <a:r>
              <a:rPr lang="en-GB" sz="2400" kern="100" dirty="0" err="1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bank_train</a:t>
            </a: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 by using the </a:t>
            </a:r>
            <a:r>
              <a:rPr lang="en-GB" sz="2400" kern="100" dirty="0" err="1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read_csv</a:t>
            </a: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()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command and specifying the file’s location.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2400" kern="100" dirty="0">
              <a:solidFill>
                <a:schemeClr val="bg1"/>
              </a:solidFill>
              <a:latin typeface="Telegraf" panose="020B060402020202020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 err="1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bank_train</a:t>
            </a: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 = </a:t>
            </a:r>
            <a:r>
              <a:rPr lang="en-GB" sz="2400" kern="100" dirty="0" err="1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pd.read_csv</a:t>
            </a: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("C:/.../bank_marketing_training")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2400" kern="100" dirty="0">
              <a:solidFill>
                <a:schemeClr val="bg1"/>
              </a:solidFill>
              <a:latin typeface="Telegraf" panose="020B060402020202020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To create the index, we first need to find the number of records and columns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in the data set.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endParaRPr lang="en-GB" sz="2400" kern="100" dirty="0">
              <a:solidFill>
                <a:schemeClr val="bg1"/>
              </a:solidFill>
              <a:latin typeface="Telegraf" panose="020B060402020202020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 err="1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bank_train.shape</a:t>
            </a:r>
            <a:endParaRPr lang="en-GB" sz="2400" kern="100" dirty="0">
              <a:solidFill>
                <a:schemeClr val="bg1"/>
              </a:solidFill>
              <a:latin typeface="Telegraf" panose="020B060402020202020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Using .shape after the name of the data set will give us the number of rows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and columns in the data set. The first number in the output is the number of records,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chemeClr val="bg1"/>
                </a:solidFill>
                <a:latin typeface="Telegraf" panose="020B0604020202020204" charset="0"/>
                <a:ea typeface="Calibri" panose="020F0502020204030204" pitchFamily="34" charset="0"/>
                <a:cs typeface="Mangal" panose="02040503050203030202" pitchFamily="18" charset="0"/>
              </a:rPr>
              <a:t>26,874. The second is the number of variables.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</TotalTime>
  <Words>202</Words>
  <Application>Microsoft Office PowerPoint</Application>
  <PresentationFormat>Custom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Telegraf Bold</vt:lpstr>
      <vt:lpstr>Arial</vt:lpstr>
      <vt:lpstr>Mangal</vt:lpstr>
      <vt:lpstr>Calibri</vt:lpstr>
      <vt:lpstr>Telegraf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 Company Profile Business Presentation in Black Red Abstract Tech Style</dc:title>
  <dc:creator>Palak Kumrawat</dc:creator>
  <cp:lastModifiedBy>hp</cp:lastModifiedBy>
  <cp:revision>30</cp:revision>
  <dcterms:created xsi:type="dcterms:W3CDTF">2006-08-16T00:00:00Z</dcterms:created>
  <dcterms:modified xsi:type="dcterms:W3CDTF">2023-12-25T18:20:07Z</dcterms:modified>
  <dc:identifier>DAF1wwvJozA</dc:identifier>
</cp:coreProperties>
</file>

<file path=docProps/thumbnail.jpeg>
</file>